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52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lnSpc>
                <a:spcPct val="150000"/>
              </a:lnSpc>
              <a:buFontTx/>
              <a:buNone/>
            </a:pPr>
            <a:r>
              <a:rPr lang="en-US" sz="2000" dirty="0" smtClean="0">
                <a:cs typeface="+mn-cs"/>
              </a:rPr>
              <a:t>PTSD</a:t>
            </a:r>
            <a:br>
              <a:rPr lang="en-US" sz="2000" dirty="0" smtClean="0">
                <a:cs typeface="+mn-cs"/>
              </a:rPr>
            </a:br>
            <a:r>
              <a:rPr lang="en-US" sz="2000" dirty="0" smtClean="0">
                <a:cs typeface="+mn-cs"/>
              </a:rPr>
              <a:t>POST TRUMATIC STRESS DISORDER</a:t>
            </a:r>
            <a:br>
              <a:rPr lang="en-US" sz="2000" dirty="0" smtClean="0">
                <a:cs typeface="+mn-cs"/>
              </a:rPr>
            </a:br>
            <a:r>
              <a:rPr lang="fa-IR" sz="2000" dirty="0" smtClean="0">
                <a:cs typeface="+mn-cs"/>
              </a:rPr>
              <a:t>« اختلال استرسی پس از سانحه » </a:t>
            </a:r>
            <a:endParaRPr lang="fa-IR" sz="2000" dirty="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2816"/>
            <a:ext cx="8363272" cy="4234475"/>
          </a:xfrm>
        </p:spPr>
        <p:txBody>
          <a:bodyPr/>
          <a:lstStyle/>
          <a:p>
            <a:pPr>
              <a:lnSpc>
                <a:spcPct val="150000"/>
              </a:lnSpc>
              <a:buFontTx/>
              <a:buNone/>
            </a:pPr>
            <a:r>
              <a:rPr lang="fa-IR" sz="2000" b="1" dirty="0" smtClean="0">
                <a:cs typeface="+mn-cs"/>
              </a:rPr>
              <a:t>اختلال استرس پس از سانحه : </a:t>
            </a:r>
            <a:endParaRPr lang="en-US" sz="2000" dirty="0" smtClean="0">
              <a:cs typeface="+mn-cs"/>
            </a:endParaRPr>
          </a:p>
          <a:p>
            <a:pPr>
              <a:lnSpc>
                <a:spcPct val="150000"/>
              </a:lnSpc>
              <a:buFontTx/>
              <a:buNone/>
            </a:pPr>
            <a:r>
              <a:rPr lang="fa-IR" sz="2000" dirty="0" smtClean="0">
                <a:cs typeface="+mn-cs"/>
              </a:rPr>
              <a:t>عبارت است از یک واکنش اضطرابی قابل توجه به دنبال یک ضربه بسیار شدید که با مرگ یا تهدید جدی زندگی توأم بوده است فرد به صورت ترس و درماندگی به این ترس پاسخ می دهد واقعه را دائم در ذهن مجسم می کند در عین حال می خواهد از یادآوری آن اجتناب کند. </a:t>
            </a:r>
            <a:endParaRPr lang="en-US" sz="2000" dirty="0" smtClean="0">
              <a:cs typeface="+mn-cs"/>
            </a:endParaRPr>
          </a:p>
          <a:p>
            <a:pPr>
              <a:lnSpc>
                <a:spcPct val="150000"/>
              </a:lnSpc>
              <a:buFontTx/>
              <a:buNone/>
            </a:pPr>
            <a:r>
              <a:rPr lang="fa-IR" sz="2000" dirty="0" smtClean="0">
                <a:cs typeface="+mn-cs"/>
              </a:rPr>
              <a:t>نام های دیگر این اختلال : نشانگان سندرم قلب سرباز موج انفجار (موجی) و نوروز جنگ است. </a:t>
            </a:r>
            <a:endParaRPr lang="en-US" sz="2000" dirty="0" smtClean="0">
              <a:cs typeface="+mn-cs"/>
            </a:endParaRPr>
          </a:p>
          <a:p>
            <a:pPr>
              <a:lnSpc>
                <a:spcPct val="150000"/>
              </a:lnSpc>
              <a:buFontTx/>
              <a:buNone/>
            </a:pPr>
            <a:r>
              <a:rPr lang="fa-IR" sz="2000" b="1" dirty="0" smtClean="0">
                <a:cs typeface="+mn-cs"/>
              </a:rPr>
              <a:t>حوادث استرس زا : </a:t>
            </a:r>
            <a:r>
              <a:rPr lang="fa-IR" sz="2000" dirty="0" smtClean="0">
                <a:cs typeface="+mn-cs"/>
              </a:rPr>
              <a:t>تجربه استرسی شدیدی که ماوراء تحمل می باشد مانند استرس ناشی از حضور در</a:t>
            </a:r>
            <a:r>
              <a:rPr lang="fa-IR" sz="2000" b="1" dirty="0" smtClean="0">
                <a:cs typeface="+mn-cs"/>
              </a:rPr>
              <a:t> </a:t>
            </a:r>
            <a:r>
              <a:rPr lang="fa-IR" sz="2000" dirty="0" smtClean="0">
                <a:cs typeface="+mn-cs"/>
              </a:rPr>
              <a:t>جبهه جنگ سوانح طبیعی تجاوز به عنف تصادفات شدید و ... </a:t>
            </a:r>
            <a:endParaRPr lang="fa-IR" sz="2000" dirty="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lnSpc>
                <a:spcPct val="150000"/>
              </a:lnSpc>
              <a:buFontTx/>
              <a:buNone/>
            </a:pPr>
            <a:r>
              <a:rPr lang="fa-IR" sz="2000" b="1" dirty="0" smtClean="0">
                <a:cs typeface="+mn-cs"/>
              </a:rPr>
              <a:t>خصوصیات بالینی : </a:t>
            </a:r>
            <a:endParaRPr lang="en-US" sz="2000" dirty="0" smtClean="0">
              <a:cs typeface="+mn-cs"/>
            </a:endParaRPr>
          </a:p>
          <a:p>
            <a:pPr>
              <a:lnSpc>
                <a:spcPct val="150000"/>
              </a:lnSpc>
              <a:buFontTx/>
              <a:buNone/>
            </a:pPr>
            <a:r>
              <a:rPr lang="en-US" sz="2000" dirty="0" smtClean="0">
                <a:cs typeface="+mn-cs"/>
                <a:sym typeface="Wingdings"/>
              </a:rPr>
              <a:t></a:t>
            </a:r>
            <a:r>
              <a:rPr lang="en-US" sz="2000" dirty="0" smtClean="0">
                <a:cs typeface="+mn-cs"/>
              </a:rPr>
              <a:t> </a:t>
            </a:r>
            <a:r>
              <a:rPr lang="fa-IR" sz="2000" dirty="0" smtClean="0">
                <a:cs typeface="+mn-cs"/>
              </a:rPr>
              <a:t>تجربه سانحه در رویا یا افکار بیداری (بازگشت به گذشته </a:t>
            </a:r>
            <a:r>
              <a:rPr lang="en-US" sz="2000" dirty="0" smtClean="0">
                <a:cs typeface="+mn-cs"/>
              </a:rPr>
              <a:t>Flash back</a:t>
            </a:r>
            <a:r>
              <a:rPr lang="fa-IR" sz="2000" dirty="0" smtClean="0">
                <a:cs typeface="+mn-cs"/>
              </a:rPr>
              <a:t>) </a:t>
            </a:r>
            <a:endParaRPr lang="en-US" sz="2000" dirty="0" smtClean="0">
              <a:cs typeface="+mn-cs"/>
            </a:endParaRPr>
          </a:p>
          <a:p>
            <a:pPr>
              <a:lnSpc>
                <a:spcPct val="150000"/>
              </a:lnSpc>
              <a:buFontTx/>
              <a:buNone/>
            </a:pPr>
            <a:r>
              <a:rPr lang="en-US" sz="2000" dirty="0" smtClean="0">
                <a:cs typeface="+mn-cs"/>
                <a:sym typeface="Wingdings"/>
              </a:rPr>
              <a:t></a:t>
            </a:r>
            <a:r>
              <a:rPr lang="en-US" sz="2000" dirty="0" smtClean="0">
                <a:cs typeface="+mn-cs"/>
              </a:rPr>
              <a:t> </a:t>
            </a:r>
            <a:r>
              <a:rPr lang="fa-IR" sz="2000" dirty="0" smtClean="0">
                <a:cs typeface="+mn-cs"/>
              </a:rPr>
              <a:t>اجتناب مستمر از یادآوری سانحه و کرختی واکنش به چنین یادآوری </a:t>
            </a:r>
            <a:endParaRPr lang="en-US" sz="2000" dirty="0" smtClean="0">
              <a:cs typeface="+mn-cs"/>
            </a:endParaRPr>
          </a:p>
          <a:p>
            <a:pPr>
              <a:lnSpc>
                <a:spcPct val="150000"/>
              </a:lnSpc>
              <a:buFontTx/>
              <a:buNone/>
            </a:pPr>
            <a:r>
              <a:rPr lang="en-US" sz="2000" dirty="0" smtClean="0">
                <a:cs typeface="+mn-cs"/>
                <a:sym typeface="Wingdings"/>
              </a:rPr>
              <a:t></a:t>
            </a:r>
            <a:r>
              <a:rPr lang="fa-IR" sz="2000" dirty="0" smtClean="0">
                <a:cs typeface="+mn-cs"/>
              </a:rPr>
              <a:t> برانگیختگی مفرط و مستمر (تحریک پذیری شدید) </a:t>
            </a:r>
            <a:endParaRPr lang="en-US" sz="2000" dirty="0" smtClean="0">
              <a:cs typeface="+mn-cs"/>
            </a:endParaRPr>
          </a:p>
          <a:p>
            <a:pPr>
              <a:lnSpc>
                <a:spcPct val="150000"/>
              </a:lnSpc>
              <a:buFontTx/>
              <a:buNone/>
            </a:pPr>
            <a:r>
              <a:rPr lang="fa-IR" sz="2000" dirty="0" smtClean="0">
                <a:cs typeface="+mn-cs"/>
              </a:rPr>
              <a:t>بیمار علائمی چون احساس گسیختگی شخصیت از دست دادن تأثیرپذیری احساسی احساس گناه طرد و تحقیرشدن حالات تجزیه ای و پانیک پرخاشگری و خشونت را ذکر می کند گاهی ممکن است توهم و ایلوزین را هم تجربه کند. </a:t>
            </a:r>
            <a:endParaRPr lang="en-US" sz="2000" dirty="0" smtClean="0">
              <a:cs typeface="+mn-cs"/>
            </a:endParaRPr>
          </a:p>
          <a:p>
            <a:pPr>
              <a:lnSpc>
                <a:spcPct val="150000"/>
              </a:lnSpc>
              <a:buFontTx/>
              <a:buNone/>
            </a:pPr>
            <a:r>
              <a:rPr lang="fa-IR" sz="2000" dirty="0" smtClean="0">
                <a:cs typeface="+mn-cs"/>
              </a:rPr>
              <a:t>وجود بقایایی از واقعه اصلی در این یادآوری مؤثر است که بیمار اغلب از این محرک ها اجتناب می کند و واکنش هایی چون گوش به زنگ بودن تحریک پذیری و واکنش از جا پریدن ناگهانی را از خود نشان می دهد. </a:t>
            </a:r>
            <a:endParaRPr lang="fa-IR" sz="2000" dirty="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همه گیر شناسی: </a:t>
            </a:r>
            <a:r>
              <a:rPr lang="fa-IR" sz="2000" dirty="0" smtClean="0">
                <a:cs typeface="+mn-cs"/>
              </a:rPr>
              <a:t>شیوع 8 درصد در جمعیت کلی در جوانها، افراد مجرد، بیوه مطلقه و افرادی که از نظر اقتصادی ضعیف از نظر اجتماعی گوشه گیر تر بیشتر دیده می شود. میزان شیوع مادام العمر در زنان بیشتر از مردان است. این آسیب در مردان معمولاً ناشی از وقایع جنگی است و در زنان شایع تر از همه مورد حمله یا تجاوز واقع شدن است. </a:t>
            </a:r>
            <a:endParaRPr lang="en-US" sz="2000" dirty="0" smtClean="0">
              <a:cs typeface="+mn-cs"/>
            </a:endParaRPr>
          </a:p>
          <a:p>
            <a:pPr>
              <a:lnSpc>
                <a:spcPct val="150000"/>
              </a:lnSpc>
              <a:buFontTx/>
              <a:buNone/>
            </a:pPr>
            <a:r>
              <a:rPr lang="fa-IR" sz="2000" b="1" dirty="0" smtClean="0">
                <a:cs typeface="+mn-cs"/>
              </a:rPr>
              <a:t>بیماری های همراه : </a:t>
            </a:r>
            <a:r>
              <a:rPr lang="fa-IR" sz="2000" dirty="0" smtClean="0">
                <a:cs typeface="+mn-cs"/>
              </a:rPr>
              <a:t>دو سوم بیماران لااقل به دو اختلال دیگر چون اختلال افسردگی، اختلالات اضطرابی یا اختلال دو قطبی مبتلا هستند. </a:t>
            </a:r>
            <a:endParaRPr lang="fa-IR" sz="2000" dirty="0" smtClean="0">
              <a:cs typeface="+mn-cs"/>
            </a:endParaRPr>
          </a:p>
          <a:p>
            <a:pPr>
              <a:lnSpc>
                <a:spcPct val="150000"/>
              </a:lnSpc>
              <a:buNone/>
            </a:pPr>
            <a:r>
              <a:rPr lang="fa-IR" sz="2000" b="1" dirty="0" smtClean="0"/>
              <a:t>عوامل زمینه ساز : </a:t>
            </a:r>
            <a:r>
              <a:rPr lang="fa-IR" sz="2000" dirty="0" smtClean="0"/>
              <a:t>وجود آسیب در دوران کودکی صفات مربوط به شخصیت مرزی – پارانوئید – وابسته یا جامعه ستیز – ناکافی بودن نظام حمایتی از جانب خانواده ها آسیب پذیری ارثی به بیماری روانی تغییرات پراسترس اخیر زندگی سابقه افراط در مصرف الکل. </a:t>
            </a:r>
            <a:endParaRPr lang="en-US" sz="2000" dirty="0" smtClean="0"/>
          </a:p>
          <a:p>
            <a:pPr>
              <a:lnSpc>
                <a:spcPct val="150000"/>
              </a:lnSpc>
              <a:buFontTx/>
              <a:buNone/>
            </a:pP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تشخیص : </a:t>
            </a:r>
            <a:endParaRPr lang="en-US" sz="2000" dirty="0" smtClean="0">
              <a:cs typeface="+mn-cs"/>
            </a:endParaRPr>
          </a:p>
          <a:p>
            <a:pPr>
              <a:lnSpc>
                <a:spcPct val="150000"/>
              </a:lnSpc>
              <a:buFontTx/>
              <a:buNone/>
            </a:pPr>
            <a:r>
              <a:rPr lang="en-US" sz="2000" dirty="0" smtClean="0">
                <a:cs typeface="+mn-cs"/>
                <a:sym typeface="Wingdings"/>
              </a:rPr>
              <a:t></a:t>
            </a:r>
            <a:r>
              <a:rPr lang="fa-IR" sz="2000" dirty="0" smtClean="0">
                <a:cs typeface="+mn-cs"/>
              </a:rPr>
              <a:t> علائم احساس وقوع مجدد (</a:t>
            </a:r>
            <a:r>
              <a:rPr lang="en-US" sz="2000" dirty="0" err="1" smtClean="0">
                <a:cs typeface="+mn-cs"/>
              </a:rPr>
              <a:t>Reex</a:t>
            </a:r>
            <a:r>
              <a:rPr lang="en-US" sz="2000" dirty="0" smtClean="0">
                <a:cs typeface="+mn-cs"/>
              </a:rPr>
              <a:t> </a:t>
            </a:r>
            <a:r>
              <a:rPr lang="en-US" sz="2000" dirty="0" err="1" smtClean="0">
                <a:cs typeface="+mn-cs"/>
              </a:rPr>
              <a:t>periencing</a:t>
            </a:r>
            <a:r>
              <a:rPr lang="fa-IR" sz="2000" dirty="0" smtClean="0">
                <a:cs typeface="+mn-cs"/>
              </a:rPr>
              <a:t>) </a:t>
            </a:r>
            <a:endParaRPr lang="en-US" sz="2000" dirty="0" smtClean="0">
              <a:cs typeface="+mn-cs"/>
            </a:endParaRPr>
          </a:p>
          <a:p>
            <a:pPr>
              <a:lnSpc>
                <a:spcPct val="150000"/>
              </a:lnSpc>
              <a:buFontTx/>
              <a:buNone/>
            </a:pPr>
            <a:r>
              <a:rPr lang="en-US" sz="2000" dirty="0" smtClean="0">
                <a:cs typeface="+mn-cs"/>
                <a:sym typeface="Wingdings"/>
              </a:rPr>
              <a:t></a:t>
            </a:r>
            <a:r>
              <a:rPr lang="fa-IR" sz="2000" dirty="0" smtClean="0">
                <a:cs typeface="+mn-cs"/>
              </a:rPr>
              <a:t> اجتناب (</a:t>
            </a:r>
            <a:r>
              <a:rPr lang="en-US" sz="2000" dirty="0" smtClean="0">
                <a:cs typeface="+mn-cs"/>
              </a:rPr>
              <a:t>avoidance</a:t>
            </a:r>
            <a:r>
              <a:rPr lang="fa-IR" sz="2000" dirty="0" smtClean="0">
                <a:cs typeface="+mn-cs"/>
              </a:rPr>
              <a:t>) و بیش برانگیختگی (</a:t>
            </a:r>
            <a:r>
              <a:rPr lang="en-US" sz="2000" dirty="0" err="1" smtClean="0">
                <a:cs typeface="+mn-cs"/>
              </a:rPr>
              <a:t>hyperarousal</a:t>
            </a:r>
            <a:r>
              <a:rPr lang="fa-IR" sz="2000" dirty="0" smtClean="0">
                <a:cs typeface="+mn-cs"/>
              </a:rPr>
              <a:t>) </a:t>
            </a:r>
            <a:endParaRPr lang="en-US" sz="2000" dirty="0" smtClean="0">
              <a:cs typeface="+mn-cs"/>
            </a:endParaRPr>
          </a:p>
          <a:p>
            <a:pPr>
              <a:lnSpc>
                <a:spcPct val="150000"/>
              </a:lnSpc>
              <a:buFontTx/>
              <a:buNone/>
            </a:pPr>
            <a:r>
              <a:rPr lang="fa-IR" sz="2000" dirty="0" smtClean="0">
                <a:cs typeface="+mn-cs"/>
              </a:rPr>
              <a:t>باید حداقل یک ماه طول کشیده باشد و بر حوزه های جمعی از زندگی بیمار نظیر حوزه های خانوادگی و شغلی اش تأثیر چشم گیری داشته باشد. </a:t>
            </a:r>
            <a:endParaRPr lang="en-US" sz="2000" dirty="0" smtClean="0">
              <a:cs typeface="+mn-cs"/>
            </a:endParaRPr>
          </a:p>
          <a:p>
            <a:pPr>
              <a:lnSpc>
                <a:spcPct val="150000"/>
              </a:lnSpc>
              <a:buFontTx/>
              <a:buNone/>
            </a:pPr>
            <a:r>
              <a:rPr lang="fa-IR" sz="2000" b="1" dirty="0" smtClean="0">
                <a:cs typeface="+mn-cs"/>
              </a:rPr>
              <a:t>تشخیص افتراقی : </a:t>
            </a:r>
            <a:endParaRPr lang="en-US" sz="2000" dirty="0" smtClean="0">
              <a:cs typeface="+mn-cs"/>
            </a:endParaRPr>
          </a:p>
          <a:p>
            <a:pPr>
              <a:lnSpc>
                <a:spcPct val="150000"/>
              </a:lnSpc>
              <a:buFontTx/>
              <a:buNone/>
            </a:pPr>
            <a:r>
              <a:rPr lang="fa-IR" sz="2000" dirty="0" smtClean="0">
                <a:cs typeface="+mn-cs"/>
              </a:rPr>
              <a:t>نکته مهم این است که آیا بیمار حین آسیب مذکور دچار ضربه سر شده است. این اختلال را با مصاحبه از بیمار در زمینه تجارب تروماتیک قبلی و ماهیت فعلی می توان از سایر اختلالات روانی تفکیک کرد. اختلال تجزیه ای ساختگی و تمارض نیز باید مدنظر باشند.</a:t>
            </a:r>
            <a:endParaRPr lang="fa-IR" sz="2000" dirty="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2816"/>
            <a:ext cx="8291264" cy="4234475"/>
          </a:xfrm>
        </p:spPr>
        <p:txBody>
          <a:bodyPr/>
          <a:lstStyle/>
          <a:p>
            <a:pPr>
              <a:lnSpc>
                <a:spcPct val="150000"/>
              </a:lnSpc>
              <a:buFontTx/>
              <a:buNone/>
            </a:pPr>
            <a:r>
              <a:rPr lang="fa-IR" sz="2000" b="1" dirty="0" smtClean="0">
                <a:cs typeface="+mn-cs"/>
              </a:rPr>
              <a:t>سیر و پیش آگهی : </a:t>
            </a:r>
            <a:endParaRPr lang="en-US" sz="2000" dirty="0" smtClean="0">
              <a:cs typeface="+mn-cs"/>
            </a:endParaRPr>
          </a:p>
          <a:p>
            <a:pPr>
              <a:lnSpc>
                <a:spcPct val="150000"/>
              </a:lnSpc>
              <a:buFontTx/>
              <a:buNone/>
            </a:pPr>
            <a:r>
              <a:rPr lang="fa-IR" sz="2000" dirty="0" smtClean="0">
                <a:cs typeface="+mn-cs"/>
              </a:rPr>
              <a:t>پیش آگهی خوب : در صورت شروع سریع علائم کوتاه بودن مدت آنها (کم تر از شش ماه) عملکرد خوب قبل از بیماری وجود حمایت اجتماعیهای قوی قبل از فقدان سایر اختلالات روان پزشکی طبی یا مرتبط با مواد. </a:t>
            </a:r>
            <a:endParaRPr lang="en-US" sz="2000" dirty="0" smtClean="0">
              <a:cs typeface="+mn-cs"/>
            </a:endParaRPr>
          </a:p>
          <a:p>
            <a:pPr>
              <a:lnSpc>
                <a:spcPct val="150000"/>
              </a:lnSpc>
              <a:buFontTx/>
              <a:buNone/>
            </a:pPr>
            <a:r>
              <a:rPr lang="fa-IR" sz="2000" dirty="0" smtClean="0">
                <a:cs typeface="+mn-cs"/>
              </a:rPr>
              <a:t>بدون درمان حدود 30 درصد بیماران بهبود می یابند. 40 درصد همچنان علائم خفیف و 20 درصد علائم متوسطی خواهند داشت. 10 درصد نیز نیز یا هیچ تغییری در علائمشان پیدا نمی شود و یا بدتر </a:t>
            </a:r>
            <a:r>
              <a:rPr lang="fa-IR" sz="2000" dirty="0" smtClean="0">
                <a:cs typeface="+mn-cs"/>
              </a:rPr>
              <a:t>می </a:t>
            </a:r>
            <a:r>
              <a:rPr lang="fa-IR" sz="2000" dirty="0" smtClean="0">
                <a:cs typeface="+mn-cs"/>
              </a:rPr>
              <a:t>شوند.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6408712"/>
          </a:xfrm>
        </p:spPr>
        <p:txBody>
          <a:bodyPr>
            <a:normAutofit lnSpcReduction="10000"/>
          </a:bodyPr>
          <a:lstStyle/>
          <a:p>
            <a:pPr>
              <a:lnSpc>
                <a:spcPct val="150000"/>
              </a:lnSpc>
              <a:buFontTx/>
              <a:buNone/>
            </a:pPr>
            <a:r>
              <a:rPr lang="fa-IR" sz="2000" b="1" dirty="0" smtClean="0">
                <a:cs typeface="+mn-cs"/>
              </a:rPr>
              <a:t>درمان : </a:t>
            </a:r>
            <a:endParaRPr lang="en-US" sz="2000" dirty="0" smtClean="0">
              <a:cs typeface="+mn-cs"/>
            </a:endParaRPr>
          </a:p>
          <a:p>
            <a:pPr>
              <a:lnSpc>
                <a:spcPct val="150000"/>
              </a:lnSpc>
              <a:buFontTx/>
              <a:buNone/>
            </a:pPr>
            <a:r>
              <a:rPr lang="fa-IR" sz="2000" dirty="0" smtClean="0">
                <a:cs typeface="+mn-cs"/>
              </a:rPr>
              <a:t>هدف از درمان در این اختلال کاهش علائم جلوگیری از ناتوانی مزمن و توان بخشی شغلی و اجتماعی است. </a:t>
            </a:r>
            <a:endParaRPr lang="en-US" sz="2000" dirty="0" smtClean="0">
              <a:cs typeface="+mn-cs"/>
            </a:endParaRPr>
          </a:p>
          <a:p>
            <a:pPr>
              <a:lnSpc>
                <a:spcPct val="150000"/>
              </a:lnSpc>
              <a:buFontTx/>
              <a:buNone/>
            </a:pPr>
            <a:r>
              <a:rPr lang="fa-IR" sz="2000" b="1" dirty="0" smtClean="0">
                <a:cs typeface="+mn-cs"/>
              </a:rPr>
              <a:t>- دارو درمانی : </a:t>
            </a:r>
            <a:endParaRPr lang="en-US" sz="2000" dirty="0" smtClean="0">
              <a:cs typeface="+mn-cs"/>
            </a:endParaRPr>
          </a:p>
          <a:p>
            <a:pPr>
              <a:lnSpc>
                <a:spcPct val="150000"/>
              </a:lnSpc>
              <a:buFontTx/>
              <a:buNone/>
            </a:pPr>
            <a:r>
              <a:rPr lang="fa-IR" sz="2000" dirty="0" smtClean="0">
                <a:cs typeface="+mn-cs"/>
              </a:rPr>
              <a:t>خط مقدم درمان به دلیل کارآیی قابل تحمل بودن و بی خطر بودن </a:t>
            </a:r>
            <a:endParaRPr lang="en-US" sz="2000" dirty="0" smtClean="0">
              <a:cs typeface="+mn-cs"/>
            </a:endParaRPr>
          </a:p>
          <a:p>
            <a:pPr>
              <a:lnSpc>
                <a:spcPct val="150000"/>
              </a:lnSpc>
              <a:buFontTx/>
              <a:buNone/>
            </a:pPr>
            <a:r>
              <a:rPr lang="en-US" sz="2000" dirty="0" smtClean="0">
                <a:cs typeface="+mn-cs"/>
              </a:rPr>
              <a:t>SSRI</a:t>
            </a:r>
            <a:r>
              <a:rPr lang="fa-IR" sz="2000" dirty="0" smtClean="0">
                <a:cs typeface="+mn-cs"/>
              </a:rPr>
              <a:t> مانند فلوکسیتین سرترالین و پاروکسیتین </a:t>
            </a:r>
            <a:endParaRPr lang="en-US" sz="2000" dirty="0" smtClean="0">
              <a:cs typeface="+mn-cs"/>
            </a:endParaRPr>
          </a:p>
          <a:p>
            <a:pPr>
              <a:lnSpc>
                <a:spcPct val="150000"/>
              </a:lnSpc>
              <a:buFontTx/>
              <a:buNone/>
            </a:pPr>
            <a:r>
              <a:rPr lang="fa-IR" sz="2000" dirty="0" smtClean="0">
                <a:cs typeface="+mn-cs"/>
              </a:rPr>
              <a:t>ایمی پرامین – آمی تریپ تیلین- وقفه دهنده های </a:t>
            </a:r>
            <a:r>
              <a:rPr lang="en-US" sz="2000" dirty="0" smtClean="0">
                <a:cs typeface="+mn-cs"/>
              </a:rPr>
              <a:t>MAO</a:t>
            </a:r>
            <a:r>
              <a:rPr lang="fa-IR" sz="2000" dirty="0" smtClean="0">
                <a:cs typeface="+mn-cs"/>
              </a:rPr>
              <a:t> مانند فنلزین و ... </a:t>
            </a:r>
            <a:endParaRPr lang="en-US" sz="2000" dirty="0" smtClean="0">
              <a:cs typeface="+mn-cs"/>
            </a:endParaRPr>
          </a:p>
          <a:p>
            <a:pPr>
              <a:lnSpc>
                <a:spcPct val="150000"/>
              </a:lnSpc>
              <a:buFontTx/>
              <a:buNone/>
            </a:pPr>
            <a:r>
              <a:rPr lang="fa-IR" sz="2000" dirty="0" smtClean="0">
                <a:cs typeface="+mn-cs"/>
              </a:rPr>
              <a:t>برخی از گزارش ها حاکی از تأثیر کاربامازپین والپروئیک اسید و آلپرازولام می باشد. </a:t>
            </a:r>
            <a:endParaRPr lang="en-US" sz="2000" dirty="0" smtClean="0">
              <a:cs typeface="+mn-cs"/>
            </a:endParaRPr>
          </a:p>
          <a:p>
            <a:pPr>
              <a:lnSpc>
                <a:spcPct val="150000"/>
              </a:lnSpc>
              <a:buFontTx/>
              <a:buNone/>
            </a:pPr>
            <a:r>
              <a:rPr lang="fa-IR" sz="2000" b="1" dirty="0" smtClean="0">
                <a:cs typeface="+mn-cs"/>
              </a:rPr>
              <a:t>- روان درمانی</a:t>
            </a:r>
            <a:endParaRPr lang="en-US" sz="2000" dirty="0" smtClean="0">
              <a:cs typeface="+mn-cs"/>
            </a:endParaRPr>
          </a:p>
          <a:p>
            <a:pPr>
              <a:lnSpc>
                <a:spcPct val="150000"/>
              </a:lnSpc>
              <a:buFontTx/>
              <a:buNone/>
            </a:pPr>
            <a:r>
              <a:rPr lang="fa-IR" sz="2000" dirty="0" smtClean="0">
                <a:cs typeface="+mn-cs"/>
              </a:rPr>
              <a:t>رفتار درمانی </a:t>
            </a:r>
            <a:endParaRPr lang="en-US" sz="2000" dirty="0" smtClean="0">
              <a:cs typeface="+mn-cs"/>
            </a:endParaRPr>
          </a:p>
          <a:p>
            <a:pPr>
              <a:lnSpc>
                <a:spcPct val="150000"/>
              </a:lnSpc>
              <a:buFontTx/>
              <a:buNone/>
            </a:pPr>
            <a:r>
              <a:rPr lang="fa-IR" sz="2000" dirty="0" smtClean="0">
                <a:cs typeface="+mn-cs"/>
              </a:rPr>
              <a:t>شناخت درمانی </a:t>
            </a:r>
            <a:endParaRPr lang="en-US" sz="2000" dirty="0" smtClean="0">
              <a:cs typeface="+mn-cs"/>
            </a:endParaRPr>
          </a:p>
          <a:p>
            <a:pPr>
              <a:lnSpc>
                <a:spcPct val="150000"/>
              </a:lnSpc>
              <a:buFontTx/>
              <a:buNone/>
            </a:pPr>
            <a:r>
              <a:rPr lang="fa-IR" sz="2000" dirty="0" smtClean="0">
                <a:cs typeface="+mn-cs"/>
              </a:rPr>
              <a:t>هیپنوتیزم </a:t>
            </a:r>
            <a:endParaRPr lang="en-US" sz="2000" dirty="0" smtClean="0">
              <a:cs typeface="+mn-cs"/>
            </a:endParaRPr>
          </a:p>
          <a:p>
            <a:pPr>
              <a:lnSpc>
                <a:spcPct val="150000"/>
              </a:lnSpc>
              <a:buFontTx/>
              <a:buNone/>
            </a:pPr>
            <a:r>
              <a:rPr lang="fa-IR" sz="2000" dirty="0" smtClean="0">
                <a:cs typeface="+mn-cs"/>
              </a:rPr>
              <a:t>گزارش شده است که گروه درمانی و خانواده درمانی هم در بیماران مؤثر است. </a:t>
            </a:r>
            <a:endParaRPr lang="en-US" sz="2000" dirty="0" smtClean="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6952"/>
            <a:ext cx="8291264" cy="3010339"/>
          </a:xfrm>
        </p:spPr>
        <p:txBody>
          <a:bodyPr>
            <a:normAutofit/>
          </a:bodyPr>
          <a:lstStyle/>
          <a:p>
            <a:pPr>
              <a:lnSpc>
                <a:spcPct val="150000"/>
              </a:lnSpc>
              <a:buFontTx/>
              <a:buNone/>
            </a:pPr>
            <a:r>
              <a:rPr lang="fa-IR" sz="2000" b="1" dirty="0" smtClean="0">
                <a:cs typeface="+mn-cs"/>
              </a:rPr>
              <a:t>منابع : </a:t>
            </a:r>
            <a:endParaRPr lang="en-US" sz="2000" dirty="0" smtClean="0">
              <a:cs typeface="+mn-cs"/>
            </a:endParaRPr>
          </a:p>
          <a:p>
            <a:pPr>
              <a:lnSpc>
                <a:spcPct val="150000"/>
              </a:lnSpc>
              <a:buFontTx/>
              <a:buNone/>
            </a:pPr>
            <a:r>
              <a:rPr lang="fa-IR" sz="2000" b="1" dirty="0" smtClean="0">
                <a:cs typeface="+mn-cs"/>
              </a:rPr>
              <a:t>_ خلاصه روان پزشکی کاپلان، ترجمه دکتر پورافکاری </a:t>
            </a:r>
            <a:endParaRPr lang="en-US" sz="2000" dirty="0" smtClean="0">
              <a:cs typeface="+mn-cs"/>
            </a:endParaRPr>
          </a:p>
          <a:p>
            <a:pPr>
              <a:lnSpc>
                <a:spcPct val="150000"/>
              </a:lnSpc>
              <a:buFontTx/>
              <a:buNone/>
            </a:pPr>
            <a:r>
              <a:rPr lang="fa-IR" sz="2000" b="1" dirty="0" smtClean="0">
                <a:cs typeface="+mn-cs"/>
              </a:rPr>
              <a:t>_ خلاصه ران پزشکی کاپلان ، ترجمه دکتر حسن رفیعی و دکتر خسرو سبحانیان </a:t>
            </a:r>
            <a:endParaRPr lang="en-US" sz="2000" dirty="0" smtClean="0">
              <a:cs typeface="+mn-cs"/>
            </a:endParaRPr>
          </a:p>
          <a:p>
            <a:pPr>
              <a:lnSpc>
                <a:spcPct val="150000"/>
              </a:lnSpc>
              <a:buFontTx/>
              <a:buNone/>
            </a:pPr>
            <a:endParaRPr lang="fa-IR" sz="2000" dirty="0">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TotalTime>
  <Words>690</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PTSD POST TRUMATIC STRESS DISORDER « اختلال استرسی پس از سانحه » </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8</cp:revision>
  <dcterms:created xsi:type="dcterms:W3CDTF">2012-11-18T07:37:35Z</dcterms:created>
  <dcterms:modified xsi:type="dcterms:W3CDTF">2012-11-20T06:17:03Z</dcterms:modified>
</cp:coreProperties>
</file>